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2-4.png>
</file>

<file path=ppt/media/image-2-5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001554"/>
            <a:ext cx="7477601" cy="38328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Introduction to Smart Agriculture Decision Support System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5167670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This smart agriculture decision support system empowers farmers with real-time data and intelligent insights to optimize crop production, reduce costs, and improve sustainability. It integrates cutting-edge technologies to revolutionize the way we approach modern farming.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6855857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219" y="6863477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6839188"/>
            <a:ext cx="218884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 Venkat Ummidi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205633"/>
            <a:ext cx="809708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Collection and Monitoring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376" y="3344347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624376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Sensor Networks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624376" y="4602361"/>
            <a:ext cx="29050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Strategically placed sensors continuously monitor soil, weather, and crop conditions.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638" y="3344347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62638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Satellite Imagery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862638" y="4602361"/>
            <a:ext cx="29050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High-resolution satellite data provides a bird's-eye view of the entire farmland.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0899" y="3344347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00899" y="41219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Aerial Drones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00899" y="4602361"/>
            <a:ext cx="29051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Drones equipped with cameras and multispectral sensors gather precise field-level insights.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220873"/>
            <a:ext cx="578179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Soil and Crop Analysis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470672"/>
            <a:ext cx="27654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Soil Health Assessment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624376" y="4387215"/>
            <a:ext cx="27654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Advanced soil testing measures nutrient levels, pH, and organic matter to optimize fertility.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9433" y="3470672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Crop Monitoring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939433" y="4040029"/>
            <a:ext cx="27654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Computer vision techniques analyze plant health, growth stages, and potential issues.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54490" y="3470672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Predictive Analytics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254490" y="4040029"/>
            <a:ext cx="27654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Machine learning models forecast crop yields and identify optimal harvest timing.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829389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Weather Forecasting and Climate Modeling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5208984"/>
            <a:ext cx="9381649" cy="27742"/>
          </a:xfrm>
          <a:prstGeom prst="rect">
            <a:avLst/>
          </a:prstGeom>
          <a:solidFill>
            <a:srgbClr val="302E41"/>
          </a:solidFill>
          <a:ln/>
        </p:spPr>
      </p:sp>
      <p:sp>
        <p:nvSpPr>
          <p:cNvPr id="6" name="Shape 3"/>
          <p:cNvSpPr/>
          <p:nvPr/>
        </p:nvSpPr>
        <p:spPr>
          <a:xfrm>
            <a:off x="4900315" y="4431387"/>
            <a:ext cx="27742" cy="777597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7" name="Shape 4"/>
          <p:cNvSpPr/>
          <p:nvPr/>
        </p:nvSpPr>
        <p:spPr>
          <a:xfrm>
            <a:off x="4664273" y="4959072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42153" y="5000744"/>
            <a:ext cx="1441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400425" y="2662476"/>
            <a:ext cx="30276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Hyperlocal Forecasting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846546" y="3142893"/>
            <a:ext cx="413539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weather models provide precise, field-specific forecasts to guide decision-making.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301210" y="5208984"/>
            <a:ext cx="27742" cy="777597"/>
          </a:xfrm>
          <a:prstGeom prst="rect">
            <a:avLst/>
          </a:prstGeom>
          <a:solidFill>
            <a:srgbClr val="29DDDA"/>
          </a:solidFill>
          <a:ln/>
        </p:spPr>
      </p:sp>
      <p:sp>
        <p:nvSpPr>
          <p:cNvPr id="12" name="Shape 9"/>
          <p:cNvSpPr/>
          <p:nvPr/>
        </p:nvSpPr>
        <p:spPr>
          <a:xfrm>
            <a:off x="7065169" y="4959072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22450" y="5000744"/>
            <a:ext cx="185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5835134" y="6208871"/>
            <a:ext cx="296001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Long-Term Projections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5247442" y="6689288"/>
            <a:ext cx="413539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Climate change simulations help farmers adapt their practices for future conditions.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9702225" y="4431387"/>
            <a:ext cx="27742" cy="777597"/>
          </a:xfrm>
          <a:prstGeom prst="rect">
            <a:avLst/>
          </a:prstGeom>
          <a:solidFill>
            <a:srgbClr val="37A7E7"/>
          </a:solidFill>
          <a:ln/>
        </p:spPr>
      </p:sp>
      <p:sp>
        <p:nvSpPr>
          <p:cNvPr id="17" name="Shape 14"/>
          <p:cNvSpPr/>
          <p:nvPr/>
        </p:nvSpPr>
        <p:spPr>
          <a:xfrm>
            <a:off x="9466183" y="4959072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9618583" y="5000744"/>
            <a:ext cx="1951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291155" y="2662476"/>
            <a:ext cx="284999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Early Warning System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7648456" y="3142893"/>
            <a:ext cx="413539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Alerts notify farmers of impending severe weather events to prepare and mitigate risks.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3053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6662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812018" y="3252787"/>
            <a:ext cx="900636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249"/>
              </a:lnSpc>
              <a:buNone/>
            </a:pPr>
            <a:r>
              <a:rPr lang="en-US" sz="4199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Irrigation and Fertilization Optimization</a:t>
            </a:r>
            <a:endParaRPr lang="en-US" sz="4199" dirty="0"/>
          </a:p>
        </p:txBody>
      </p:sp>
      <p:sp>
        <p:nvSpPr>
          <p:cNvPr id="6" name="Shape 2"/>
          <p:cNvSpPr/>
          <p:nvPr/>
        </p:nvSpPr>
        <p:spPr>
          <a:xfrm>
            <a:off x="2812018" y="5072301"/>
            <a:ext cx="479941" cy="479941"/>
          </a:xfrm>
          <a:prstGeom prst="roundRect">
            <a:avLst>
              <a:gd name="adj" fmla="val 80002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982754" y="5112306"/>
            <a:ext cx="138470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49"/>
              </a:lnSpc>
              <a:buNone/>
            </a:pPr>
            <a:r>
              <a:rPr lang="en-US" sz="2519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519" dirty="0"/>
          </a:p>
        </p:txBody>
      </p:sp>
      <p:sp>
        <p:nvSpPr>
          <p:cNvPr id="8" name="Text 4"/>
          <p:cNvSpPr/>
          <p:nvPr/>
        </p:nvSpPr>
        <p:spPr>
          <a:xfrm>
            <a:off x="3505200" y="5145643"/>
            <a:ext cx="2166818" cy="666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2100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Precision Irrigation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3505200" y="5939790"/>
            <a:ext cx="2166818" cy="17067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87"/>
              </a:lnSpc>
              <a:buNone/>
            </a:pPr>
            <a:r>
              <a:rPr lang="en-US" sz="168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Smart irrigation controllers adjust water application based on soil moisture and crop needs.</a:t>
            </a:r>
            <a:endParaRPr lang="en-US" sz="1680" dirty="0"/>
          </a:p>
        </p:txBody>
      </p:sp>
      <p:sp>
        <p:nvSpPr>
          <p:cNvPr id="10" name="Shape 6"/>
          <p:cNvSpPr/>
          <p:nvPr/>
        </p:nvSpPr>
        <p:spPr>
          <a:xfrm>
            <a:off x="5885259" y="5072301"/>
            <a:ext cx="479941" cy="479941"/>
          </a:xfrm>
          <a:prstGeom prst="roundRect">
            <a:avLst>
              <a:gd name="adj" fmla="val 80002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036231" y="5112306"/>
            <a:ext cx="17787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49"/>
              </a:lnSpc>
              <a:buNone/>
            </a:pPr>
            <a:r>
              <a:rPr lang="en-US" sz="2519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519" dirty="0"/>
          </a:p>
        </p:txBody>
      </p:sp>
      <p:sp>
        <p:nvSpPr>
          <p:cNvPr id="12" name="Text 8"/>
          <p:cNvSpPr/>
          <p:nvPr/>
        </p:nvSpPr>
        <p:spPr>
          <a:xfrm>
            <a:off x="6578441" y="5145643"/>
            <a:ext cx="2166818" cy="666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2100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Variable Rate Technology</a:t>
            </a:r>
            <a:endParaRPr lang="en-US" sz="2100" dirty="0"/>
          </a:p>
        </p:txBody>
      </p:sp>
      <p:sp>
        <p:nvSpPr>
          <p:cNvPr id="13" name="Text 9"/>
          <p:cNvSpPr/>
          <p:nvPr/>
        </p:nvSpPr>
        <p:spPr>
          <a:xfrm>
            <a:off x="6578441" y="5939790"/>
            <a:ext cx="2166818" cy="1365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87"/>
              </a:lnSpc>
              <a:buNone/>
            </a:pPr>
            <a:r>
              <a:rPr lang="en-US" sz="168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Fertilizer and pesticide application is tailored to specific zones within the field.</a:t>
            </a:r>
            <a:endParaRPr lang="en-US" sz="1680" dirty="0"/>
          </a:p>
        </p:txBody>
      </p:sp>
      <p:sp>
        <p:nvSpPr>
          <p:cNvPr id="14" name="Shape 10"/>
          <p:cNvSpPr/>
          <p:nvPr/>
        </p:nvSpPr>
        <p:spPr>
          <a:xfrm>
            <a:off x="8958501" y="5072301"/>
            <a:ext cx="479941" cy="479941"/>
          </a:xfrm>
          <a:prstGeom prst="roundRect">
            <a:avLst>
              <a:gd name="adj" fmla="val 80002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104709" y="5112306"/>
            <a:ext cx="187404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49"/>
              </a:lnSpc>
              <a:buNone/>
            </a:pPr>
            <a:r>
              <a:rPr lang="en-US" sz="2519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519" dirty="0"/>
          </a:p>
        </p:txBody>
      </p:sp>
      <p:sp>
        <p:nvSpPr>
          <p:cNvPr id="16" name="Text 12"/>
          <p:cNvSpPr/>
          <p:nvPr/>
        </p:nvSpPr>
        <p:spPr>
          <a:xfrm>
            <a:off x="9651683" y="5145643"/>
            <a:ext cx="2166818" cy="666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2100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Nutrient Monitoring</a:t>
            </a:r>
            <a:endParaRPr lang="en-US" sz="2100" dirty="0"/>
          </a:p>
        </p:txBody>
      </p:sp>
      <p:sp>
        <p:nvSpPr>
          <p:cNvPr id="17" name="Text 13"/>
          <p:cNvSpPr/>
          <p:nvPr/>
        </p:nvSpPr>
        <p:spPr>
          <a:xfrm>
            <a:off x="9651683" y="5939790"/>
            <a:ext cx="2166818" cy="1365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87"/>
              </a:lnSpc>
              <a:buNone/>
            </a:pPr>
            <a:r>
              <a:rPr lang="en-US" sz="168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Continuous soil and plant analysis ensures the optimal balance of essential nutrients.</a:t>
            </a:r>
            <a:endParaRPr lang="en-US" sz="168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808559"/>
            <a:ext cx="798849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Pest and Disease Management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836188"/>
            <a:ext cx="4542115" cy="2036683"/>
          </a:xfrm>
          <a:prstGeom prst="roundRect">
            <a:avLst>
              <a:gd name="adj" fmla="val 19638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35830" y="30812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Early Detection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35830" y="3561636"/>
            <a:ext cx="40520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Computer vision and IoT sensors identify pest infestations and disease symptoms early.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2836188"/>
            <a:ext cx="4542115" cy="2036683"/>
          </a:xfrm>
          <a:prstGeom prst="roundRect">
            <a:avLst>
              <a:gd name="adj" fmla="val 19638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500116" y="30812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Predictive Modeling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500116" y="3561636"/>
            <a:ext cx="40520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algorithms forecast the spread of pests and diseases to enable proactive intervention.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095042"/>
            <a:ext cx="9306401" cy="1325880"/>
          </a:xfrm>
          <a:prstGeom prst="roundRect">
            <a:avLst>
              <a:gd name="adj" fmla="val 30166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35830" y="534007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Targeted Treatment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35830" y="5820489"/>
            <a:ext cx="881634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Precision sprayers apply pesticides and fungicides only where and when needed.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30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85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37"/>
              </a:lnSpc>
              <a:buNone/>
            </a:pPr>
            <a:r>
              <a:rPr lang="en-US" sz="435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Yield Prediction and Harvest Planning</a:t>
            </a:r>
            <a:endParaRPr lang="en-US" sz="43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56" y="2320052"/>
            <a:ext cx="1104781" cy="176772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64688" y="2540913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Yield Forecasting</a:t>
            </a:r>
            <a:endParaRPr lang="en-US" sz="2175" dirty="0"/>
          </a:p>
        </p:txBody>
      </p:sp>
      <p:sp>
        <p:nvSpPr>
          <p:cNvPr id="8" name="Text 3"/>
          <p:cNvSpPr/>
          <p:nvPr/>
        </p:nvSpPr>
        <p:spPr>
          <a:xfrm>
            <a:off x="2264688" y="3018711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Advanced analytics combine data from various sources to predict crop yields accurately.</a:t>
            </a:r>
            <a:endParaRPr lang="en-US" sz="174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556" y="4087773"/>
            <a:ext cx="1104781" cy="17677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64688" y="4308634"/>
            <a:ext cx="2766655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Harvest Optimization</a:t>
            </a:r>
            <a:endParaRPr lang="en-US" sz="2175" dirty="0"/>
          </a:p>
        </p:txBody>
      </p:sp>
      <p:sp>
        <p:nvSpPr>
          <p:cNvPr id="11" name="Text 5"/>
          <p:cNvSpPr/>
          <p:nvPr/>
        </p:nvSpPr>
        <p:spPr>
          <a:xfrm>
            <a:off x="2264688" y="4786432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AI-driven planning tools determine the optimal timing and sequence of harvesting.</a:t>
            </a:r>
            <a:endParaRPr lang="en-US" sz="174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556" y="5855494"/>
            <a:ext cx="1104781" cy="176772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64688" y="6076355"/>
            <a:ext cx="2803803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Post-Harvest Insights</a:t>
            </a:r>
            <a:endParaRPr lang="en-US" sz="2175" dirty="0"/>
          </a:p>
        </p:txBody>
      </p:sp>
      <p:sp>
        <p:nvSpPr>
          <p:cNvPr id="14" name="Text 7"/>
          <p:cNvSpPr/>
          <p:nvPr/>
        </p:nvSpPr>
        <p:spPr>
          <a:xfrm>
            <a:off x="2264688" y="6554153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Data-driven analysis of harvest outcomes informs future planning and decision-making.</a:t>
            </a:r>
            <a:endParaRPr lang="en-US" sz="174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007751"/>
            <a:ext cx="633281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Conclusion and Benefits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3146465"/>
            <a:ext cx="9381649" cy="1403747"/>
          </a:xfrm>
          <a:prstGeom prst="roundRect">
            <a:avLst>
              <a:gd name="adj" fmla="val 28492"/>
            </a:avLst>
          </a:prstGeom>
          <a:solidFill>
            <a:srgbClr val="0A081B"/>
          </a:solidFill>
          <a:ln w="53340">
            <a:solidFill>
              <a:srgbClr val="302E4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899886" y="3340656"/>
            <a:ext cx="418933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Increased Yields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1181" y="3340656"/>
            <a:ext cx="418933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Reduced Costs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899886" y="4000619"/>
            <a:ext cx="418933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Improved Sustainability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4000619"/>
            <a:ext cx="418933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Enhanced Resilience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624376" y="4800124"/>
            <a:ext cx="93816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The smart agriculture decision support system empowers farmers to make more informed, data-driven decisions, leading to higher productivity, lower environmental impact, and greater profitability. This integrated platform revolutionizes modern agriculture, paving the way for a sustainable and prosperous future.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2024-05-24T14:09:55Z</dcterms:created>
  <dcterms:modified xsi:type="dcterms:W3CDTF">2024-05-24T14:09:55Z</dcterms:modified>
</cp:coreProperties>
</file>